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7" r:id="rId4"/>
    <p:sldId id="278" r:id="rId5"/>
    <p:sldId id="257" r:id="rId6"/>
    <p:sldId id="258" r:id="rId7"/>
    <p:sldId id="276" r:id="rId8"/>
    <p:sldId id="279" r:id="rId9"/>
    <p:sldId id="280" r:id="rId10"/>
    <p:sldId id="274" r:id="rId11"/>
    <p:sldId id="270" r:id="rId12"/>
    <p:sldId id="281" r:id="rId13"/>
    <p:sldId id="268" r:id="rId14"/>
    <p:sldId id="264" r:id="rId15"/>
    <p:sldId id="261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0678" autoAdjust="0"/>
  </p:normalViewPr>
  <p:slideViewPr>
    <p:cSldViewPr>
      <p:cViewPr>
        <p:scale>
          <a:sx n="75" d="100"/>
          <a:sy n="75" d="100"/>
        </p:scale>
        <p:origin x="-1589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944CC-4B0C-4AA3-A525-2BD881A251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E14E13-C325-4C52-BBD8-DC279C5E13E7}">
      <dgm:prSet phldrT="[Текст]" custT="1"/>
      <dgm:spPr/>
      <dgm:t>
        <a:bodyPr/>
        <a:lstStyle/>
        <a:p>
          <a:r>
            <a:rPr lang="ru-RU" sz="2400" dirty="0" smtClean="0"/>
            <a:t>Формирование базовых основ предпосылок познавательных функций</a:t>
          </a:r>
          <a:endParaRPr lang="ru-RU" sz="2400" dirty="0"/>
        </a:p>
      </dgm:t>
    </dgm:pt>
    <dgm:pt modelId="{1C2BEF69-8E1D-4DE3-879A-28F3F0D09256}" type="parTrans" cxnId="{6C4ED9A0-05F6-4BC5-A546-7C8A79B05E53}">
      <dgm:prSet/>
      <dgm:spPr/>
      <dgm:t>
        <a:bodyPr/>
        <a:lstStyle/>
        <a:p>
          <a:endParaRPr lang="ru-RU"/>
        </a:p>
      </dgm:t>
    </dgm:pt>
    <dgm:pt modelId="{B52391DD-9122-4F30-9530-1F68EB7D1E07}" type="sibTrans" cxnId="{6C4ED9A0-05F6-4BC5-A546-7C8A79B05E53}">
      <dgm:prSet/>
      <dgm:spPr/>
      <dgm:t>
        <a:bodyPr/>
        <a:lstStyle/>
        <a:p>
          <a:endParaRPr lang="ru-RU"/>
        </a:p>
      </dgm:t>
    </dgm:pt>
    <dgm:pt modelId="{7D65A772-1888-45DB-84E3-CAEA38392C28}">
      <dgm:prSet phldrT="[Текст]" custT="1"/>
      <dgm:spPr/>
      <dgm:t>
        <a:bodyPr/>
        <a:lstStyle/>
        <a:p>
          <a:r>
            <a:rPr lang="ru-RU" sz="2400" dirty="0" smtClean="0"/>
            <a:t>Развитие и коррекция познавательных функций</a:t>
          </a:r>
          <a:endParaRPr lang="ru-RU" sz="2400" dirty="0"/>
        </a:p>
      </dgm:t>
    </dgm:pt>
    <dgm:pt modelId="{E37FFCB5-80A6-494A-A9E3-E9026564594F}" type="parTrans" cxnId="{F6914D9C-E064-4025-9480-8DED3D3D0A6E}">
      <dgm:prSet/>
      <dgm:spPr/>
      <dgm:t>
        <a:bodyPr/>
        <a:lstStyle/>
        <a:p>
          <a:endParaRPr lang="ru-RU"/>
        </a:p>
      </dgm:t>
    </dgm:pt>
    <dgm:pt modelId="{103606B2-10E2-40AA-911F-CA16A040FE90}" type="sibTrans" cxnId="{F6914D9C-E064-4025-9480-8DED3D3D0A6E}">
      <dgm:prSet/>
      <dgm:spPr/>
      <dgm:t>
        <a:bodyPr/>
        <a:lstStyle/>
        <a:p>
          <a:endParaRPr lang="ru-RU"/>
        </a:p>
      </dgm:t>
    </dgm:pt>
    <dgm:pt modelId="{ADEDF244-3ADE-48D9-A3AE-38BF6904F367}">
      <dgm:prSet custT="1"/>
      <dgm:spPr/>
      <dgm:t>
        <a:bodyPr/>
        <a:lstStyle/>
        <a:p>
          <a:r>
            <a:rPr lang="ru-RU" sz="2400" dirty="0" smtClean="0"/>
            <a:t>Развитие и становление межполушарных взаимодействий</a:t>
          </a:r>
          <a:endParaRPr lang="ru-RU" sz="2400" dirty="0"/>
        </a:p>
      </dgm:t>
    </dgm:pt>
    <dgm:pt modelId="{3BDCF6F1-7144-45BE-AB1D-DA61C3741EBE}" type="parTrans" cxnId="{AF6015BE-921E-465B-896F-EC4EB90039F6}">
      <dgm:prSet/>
      <dgm:spPr/>
      <dgm:t>
        <a:bodyPr/>
        <a:lstStyle/>
        <a:p>
          <a:endParaRPr lang="ru-RU"/>
        </a:p>
      </dgm:t>
    </dgm:pt>
    <dgm:pt modelId="{375768A4-0A06-4D7A-B893-0A8A7A00D279}" type="sibTrans" cxnId="{AF6015BE-921E-465B-896F-EC4EB90039F6}">
      <dgm:prSet/>
      <dgm:spPr/>
      <dgm:t>
        <a:bodyPr/>
        <a:lstStyle/>
        <a:p>
          <a:endParaRPr lang="ru-RU"/>
        </a:p>
      </dgm:t>
    </dgm:pt>
    <dgm:pt modelId="{3E65F843-81EE-410F-9DF2-F07407CD1412}" type="pres">
      <dgm:prSet presAssocID="{F7F944CC-4B0C-4AA3-A525-2BD881A251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4C2AF8-BD56-415C-ADF8-22E2424E26EA}" type="pres">
      <dgm:prSet presAssocID="{19E14E13-C325-4C52-BBD8-DC279C5E13E7}" presName="parentLin" presStyleCnt="0"/>
      <dgm:spPr/>
    </dgm:pt>
    <dgm:pt modelId="{A2431E9E-65E2-4F76-980D-57C3B5092C55}" type="pres">
      <dgm:prSet presAssocID="{19E14E13-C325-4C52-BBD8-DC279C5E13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084D0A7-3447-4587-946F-FD39DFC474C3}" type="pres">
      <dgm:prSet presAssocID="{19E14E13-C325-4C52-BBD8-DC279C5E13E7}" presName="parentText" presStyleLbl="node1" presStyleIdx="0" presStyleCnt="3" custScaleX="108217" custScaleY="899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1A361-E927-48D7-81CA-ADB7D2B25020}" type="pres">
      <dgm:prSet presAssocID="{19E14E13-C325-4C52-BBD8-DC279C5E13E7}" presName="negativeSpace" presStyleCnt="0"/>
      <dgm:spPr/>
    </dgm:pt>
    <dgm:pt modelId="{3919D85C-A070-4708-97E1-DC16DFAA6B5F}" type="pres">
      <dgm:prSet presAssocID="{19E14E13-C325-4C52-BBD8-DC279C5E13E7}" presName="childText" presStyleLbl="conFgAcc1" presStyleIdx="0" presStyleCnt="3">
        <dgm:presLayoutVars>
          <dgm:bulletEnabled val="1"/>
        </dgm:presLayoutVars>
      </dgm:prSet>
      <dgm:spPr/>
    </dgm:pt>
    <dgm:pt modelId="{FBFCE66E-D1F3-4294-B06B-FA9F0F198B59}" type="pres">
      <dgm:prSet presAssocID="{B52391DD-9122-4F30-9530-1F68EB7D1E07}" presName="spaceBetweenRectangles" presStyleCnt="0"/>
      <dgm:spPr/>
    </dgm:pt>
    <dgm:pt modelId="{F7868E1F-C6D0-4841-AE30-A2ED8B53F61A}" type="pres">
      <dgm:prSet presAssocID="{7D65A772-1888-45DB-84E3-CAEA38392C28}" presName="parentLin" presStyleCnt="0"/>
      <dgm:spPr/>
    </dgm:pt>
    <dgm:pt modelId="{9FAF511F-D75F-41AA-B9F6-472187462808}" type="pres">
      <dgm:prSet presAssocID="{7D65A772-1888-45DB-84E3-CAEA38392C2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34F5653-4007-48B0-8732-3D33A2953C6D}" type="pres">
      <dgm:prSet presAssocID="{7D65A772-1888-45DB-84E3-CAEA38392C28}" presName="parentText" presStyleLbl="node1" presStyleIdx="1" presStyleCnt="3" custScaleX="107585" custScaleY="930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35059-0EDF-4A74-98E8-31E92D94D260}" type="pres">
      <dgm:prSet presAssocID="{7D65A772-1888-45DB-84E3-CAEA38392C28}" presName="negativeSpace" presStyleCnt="0"/>
      <dgm:spPr/>
    </dgm:pt>
    <dgm:pt modelId="{C043E2D6-A294-4EC8-B941-620B3AF6ABC2}" type="pres">
      <dgm:prSet presAssocID="{7D65A772-1888-45DB-84E3-CAEA38392C28}" presName="childText" presStyleLbl="conFgAcc1" presStyleIdx="1" presStyleCnt="3">
        <dgm:presLayoutVars>
          <dgm:bulletEnabled val="1"/>
        </dgm:presLayoutVars>
      </dgm:prSet>
      <dgm:spPr/>
    </dgm:pt>
    <dgm:pt modelId="{D97DF6D2-BEF8-4573-89BA-6EE4FEC6193E}" type="pres">
      <dgm:prSet presAssocID="{103606B2-10E2-40AA-911F-CA16A040FE90}" presName="spaceBetweenRectangles" presStyleCnt="0"/>
      <dgm:spPr/>
    </dgm:pt>
    <dgm:pt modelId="{945D3AB4-4788-46C2-AE6A-F95F5A7B3E11}" type="pres">
      <dgm:prSet presAssocID="{ADEDF244-3ADE-48D9-A3AE-38BF6904F367}" presName="parentLin" presStyleCnt="0"/>
      <dgm:spPr/>
    </dgm:pt>
    <dgm:pt modelId="{836C0ED2-9FDD-47B1-8686-A224A11ADC9C}" type="pres">
      <dgm:prSet presAssocID="{ADEDF244-3ADE-48D9-A3AE-38BF6904F36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997A4F2-5FC1-47A6-AAFB-D470CFAC65EE}" type="pres">
      <dgm:prSet presAssocID="{ADEDF244-3ADE-48D9-A3AE-38BF6904F367}" presName="parentText" presStyleLbl="node1" presStyleIdx="2" presStyleCnt="3" custScaleX="108217" custScaleY="830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2C045-09DE-40F3-9E1D-BD00E645D658}" type="pres">
      <dgm:prSet presAssocID="{ADEDF244-3ADE-48D9-A3AE-38BF6904F367}" presName="negativeSpace" presStyleCnt="0"/>
      <dgm:spPr/>
    </dgm:pt>
    <dgm:pt modelId="{60044004-7AA8-486D-9A39-DE34C602690B}" type="pres">
      <dgm:prSet presAssocID="{ADEDF244-3ADE-48D9-A3AE-38BF6904F3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E12B04-88F7-46ED-9F1A-49D7BC91FCA3}" type="presOf" srcId="{7D65A772-1888-45DB-84E3-CAEA38392C28}" destId="{C34F5653-4007-48B0-8732-3D33A2953C6D}" srcOrd="1" destOrd="0" presId="urn:microsoft.com/office/officeart/2005/8/layout/list1"/>
    <dgm:cxn modelId="{8287AB62-4018-4F6F-B9E6-CFB5A2E96CE2}" type="presOf" srcId="{19E14E13-C325-4C52-BBD8-DC279C5E13E7}" destId="{A084D0A7-3447-4587-946F-FD39DFC474C3}" srcOrd="1" destOrd="0" presId="urn:microsoft.com/office/officeart/2005/8/layout/list1"/>
    <dgm:cxn modelId="{2ECC8E79-8B73-42D8-AD20-0D32DAC16083}" type="presOf" srcId="{ADEDF244-3ADE-48D9-A3AE-38BF6904F367}" destId="{836C0ED2-9FDD-47B1-8686-A224A11ADC9C}" srcOrd="0" destOrd="0" presId="urn:microsoft.com/office/officeart/2005/8/layout/list1"/>
    <dgm:cxn modelId="{AF6015BE-921E-465B-896F-EC4EB90039F6}" srcId="{F7F944CC-4B0C-4AA3-A525-2BD881A25112}" destId="{ADEDF244-3ADE-48D9-A3AE-38BF6904F367}" srcOrd="2" destOrd="0" parTransId="{3BDCF6F1-7144-45BE-AB1D-DA61C3741EBE}" sibTransId="{375768A4-0A06-4D7A-B893-0A8A7A00D279}"/>
    <dgm:cxn modelId="{6C4ED9A0-05F6-4BC5-A546-7C8A79B05E53}" srcId="{F7F944CC-4B0C-4AA3-A525-2BD881A25112}" destId="{19E14E13-C325-4C52-BBD8-DC279C5E13E7}" srcOrd="0" destOrd="0" parTransId="{1C2BEF69-8E1D-4DE3-879A-28F3F0D09256}" sibTransId="{B52391DD-9122-4F30-9530-1F68EB7D1E07}"/>
    <dgm:cxn modelId="{F6914D9C-E064-4025-9480-8DED3D3D0A6E}" srcId="{F7F944CC-4B0C-4AA3-A525-2BD881A25112}" destId="{7D65A772-1888-45DB-84E3-CAEA38392C28}" srcOrd="1" destOrd="0" parTransId="{E37FFCB5-80A6-494A-A9E3-E9026564594F}" sibTransId="{103606B2-10E2-40AA-911F-CA16A040FE90}"/>
    <dgm:cxn modelId="{418F9DF6-58F3-4647-836C-FA12EC4336BD}" type="presOf" srcId="{F7F944CC-4B0C-4AA3-A525-2BD881A25112}" destId="{3E65F843-81EE-410F-9DF2-F07407CD1412}" srcOrd="0" destOrd="0" presId="urn:microsoft.com/office/officeart/2005/8/layout/list1"/>
    <dgm:cxn modelId="{51C6D391-B82C-4675-B99E-1E19CFE0D6EE}" type="presOf" srcId="{ADEDF244-3ADE-48D9-A3AE-38BF6904F367}" destId="{E997A4F2-5FC1-47A6-AAFB-D470CFAC65EE}" srcOrd="1" destOrd="0" presId="urn:microsoft.com/office/officeart/2005/8/layout/list1"/>
    <dgm:cxn modelId="{94DE66E7-1728-4D13-A8B7-4DA23155D95C}" type="presOf" srcId="{7D65A772-1888-45DB-84E3-CAEA38392C28}" destId="{9FAF511F-D75F-41AA-B9F6-472187462808}" srcOrd="0" destOrd="0" presId="urn:microsoft.com/office/officeart/2005/8/layout/list1"/>
    <dgm:cxn modelId="{AC0BC952-2CAE-490E-9D10-9B6F2D616FD5}" type="presOf" srcId="{19E14E13-C325-4C52-BBD8-DC279C5E13E7}" destId="{A2431E9E-65E2-4F76-980D-57C3B5092C55}" srcOrd="0" destOrd="0" presId="urn:microsoft.com/office/officeart/2005/8/layout/list1"/>
    <dgm:cxn modelId="{C453AA66-28BC-408B-8D97-51A10D4E1764}" type="presParOf" srcId="{3E65F843-81EE-410F-9DF2-F07407CD1412}" destId="{514C2AF8-BD56-415C-ADF8-22E2424E26EA}" srcOrd="0" destOrd="0" presId="urn:microsoft.com/office/officeart/2005/8/layout/list1"/>
    <dgm:cxn modelId="{650FD4F2-4790-4675-B172-ABB055076502}" type="presParOf" srcId="{514C2AF8-BD56-415C-ADF8-22E2424E26EA}" destId="{A2431E9E-65E2-4F76-980D-57C3B5092C55}" srcOrd="0" destOrd="0" presId="urn:microsoft.com/office/officeart/2005/8/layout/list1"/>
    <dgm:cxn modelId="{F6C0BF1D-C614-4125-B37B-E8B236D6716A}" type="presParOf" srcId="{514C2AF8-BD56-415C-ADF8-22E2424E26EA}" destId="{A084D0A7-3447-4587-946F-FD39DFC474C3}" srcOrd="1" destOrd="0" presId="urn:microsoft.com/office/officeart/2005/8/layout/list1"/>
    <dgm:cxn modelId="{939E6218-ACE9-4384-982B-8603FF8BF1EE}" type="presParOf" srcId="{3E65F843-81EE-410F-9DF2-F07407CD1412}" destId="{0BF1A361-E927-48D7-81CA-ADB7D2B25020}" srcOrd="1" destOrd="0" presId="urn:microsoft.com/office/officeart/2005/8/layout/list1"/>
    <dgm:cxn modelId="{8DAACA11-4115-48C0-8CBC-75424A4EB776}" type="presParOf" srcId="{3E65F843-81EE-410F-9DF2-F07407CD1412}" destId="{3919D85C-A070-4708-97E1-DC16DFAA6B5F}" srcOrd="2" destOrd="0" presId="urn:microsoft.com/office/officeart/2005/8/layout/list1"/>
    <dgm:cxn modelId="{3EF57A8C-D42B-4BEA-A406-77D4F7F2C44E}" type="presParOf" srcId="{3E65F843-81EE-410F-9DF2-F07407CD1412}" destId="{FBFCE66E-D1F3-4294-B06B-FA9F0F198B59}" srcOrd="3" destOrd="0" presId="urn:microsoft.com/office/officeart/2005/8/layout/list1"/>
    <dgm:cxn modelId="{8F864B05-2D98-4DD7-B40E-3A00F4973724}" type="presParOf" srcId="{3E65F843-81EE-410F-9DF2-F07407CD1412}" destId="{F7868E1F-C6D0-4841-AE30-A2ED8B53F61A}" srcOrd="4" destOrd="0" presId="urn:microsoft.com/office/officeart/2005/8/layout/list1"/>
    <dgm:cxn modelId="{161810DF-9426-49D1-8A9D-F851748986F3}" type="presParOf" srcId="{F7868E1F-C6D0-4841-AE30-A2ED8B53F61A}" destId="{9FAF511F-D75F-41AA-B9F6-472187462808}" srcOrd="0" destOrd="0" presId="urn:microsoft.com/office/officeart/2005/8/layout/list1"/>
    <dgm:cxn modelId="{0D682EDA-446C-465F-AA37-5A526F3B02A0}" type="presParOf" srcId="{F7868E1F-C6D0-4841-AE30-A2ED8B53F61A}" destId="{C34F5653-4007-48B0-8732-3D33A2953C6D}" srcOrd="1" destOrd="0" presId="urn:microsoft.com/office/officeart/2005/8/layout/list1"/>
    <dgm:cxn modelId="{EDD44F82-B754-401C-8916-C0E83096DADB}" type="presParOf" srcId="{3E65F843-81EE-410F-9DF2-F07407CD1412}" destId="{12035059-0EDF-4A74-98E8-31E92D94D260}" srcOrd="5" destOrd="0" presId="urn:microsoft.com/office/officeart/2005/8/layout/list1"/>
    <dgm:cxn modelId="{766A41A1-C77A-47EB-8624-A126943F0918}" type="presParOf" srcId="{3E65F843-81EE-410F-9DF2-F07407CD1412}" destId="{C043E2D6-A294-4EC8-B941-620B3AF6ABC2}" srcOrd="6" destOrd="0" presId="urn:microsoft.com/office/officeart/2005/8/layout/list1"/>
    <dgm:cxn modelId="{ED629319-C3AE-44DD-B961-144CE65FAFA5}" type="presParOf" srcId="{3E65F843-81EE-410F-9DF2-F07407CD1412}" destId="{D97DF6D2-BEF8-4573-89BA-6EE4FEC6193E}" srcOrd="7" destOrd="0" presId="urn:microsoft.com/office/officeart/2005/8/layout/list1"/>
    <dgm:cxn modelId="{01C3361A-1976-4266-8B14-118FC13B57C6}" type="presParOf" srcId="{3E65F843-81EE-410F-9DF2-F07407CD1412}" destId="{945D3AB4-4788-46C2-AE6A-F95F5A7B3E11}" srcOrd="8" destOrd="0" presId="urn:microsoft.com/office/officeart/2005/8/layout/list1"/>
    <dgm:cxn modelId="{988162A6-21BA-4158-B67F-684756FC99B5}" type="presParOf" srcId="{945D3AB4-4788-46C2-AE6A-F95F5A7B3E11}" destId="{836C0ED2-9FDD-47B1-8686-A224A11ADC9C}" srcOrd="0" destOrd="0" presId="urn:microsoft.com/office/officeart/2005/8/layout/list1"/>
    <dgm:cxn modelId="{1A9453AE-F59C-45BE-AC81-2063973CDC1E}" type="presParOf" srcId="{945D3AB4-4788-46C2-AE6A-F95F5A7B3E11}" destId="{E997A4F2-5FC1-47A6-AAFB-D470CFAC65EE}" srcOrd="1" destOrd="0" presId="urn:microsoft.com/office/officeart/2005/8/layout/list1"/>
    <dgm:cxn modelId="{435E5B7B-3AFE-4226-99A6-8E097D8E3122}" type="presParOf" srcId="{3E65F843-81EE-410F-9DF2-F07407CD1412}" destId="{5362C045-09DE-40F3-9E1D-BD00E645D658}" srcOrd="9" destOrd="0" presId="urn:microsoft.com/office/officeart/2005/8/layout/list1"/>
    <dgm:cxn modelId="{72A9E3CB-466A-4CBF-A884-F000997880B3}" type="presParOf" srcId="{3E65F843-81EE-410F-9DF2-F07407CD1412}" destId="{60044004-7AA8-486D-9A39-DE34C602690B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52F15-3C77-4FC0-ADD1-3718AD202128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24A8E-0DCC-48E9-98DC-83F0EE68D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Добрый день уважаемые коллеги. Согласитесь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сегодня специалистам,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рабoтающим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детьми, просто невозможно оставаться в рамках одной специальности, полученной когда-то в молодости. Логопеды, дефектологи, коррекционные педагоги, психологи — все посещают курсы и семинары, чтобы применять в работе актуальные методики.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4A8E-0DCC-48E9-98DC-83F0EE68D6A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990099"/>
                </a:solidFill>
              </a:rPr>
              <a:t>«Движение может заменить лекарство,  но ни одно лекарство не заменит движения»</a:t>
            </a:r>
            <a:endParaRPr lang="ru-RU" sz="2000" dirty="0" smtClean="0">
              <a:solidFill>
                <a:srgbClr val="990099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990099"/>
                </a:solidFill>
              </a:rPr>
              <a:t>                                                                                                                                            Ж. Тассо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5C652-8FBD-4569-B7EF-CBEC47514C1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5C652-8FBD-4569-B7EF-CBEC47514C1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Ежедневно отводила время в работе с детьми на выполнение упражнений с последующим их усложнением.</a:t>
            </a:r>
          </a:p>
          <a:p>
            <a:r>
              <a:rPr lang="ru-RU" dirty="0" smtClean="0"/>
              <a:t>4. Привлекла специалистов коррекционного профиля.</a:t>
            </a:r>
          </a:p>
          <a:p>
            <a:r>
              <a:rPr lang="ru-RU" dirty="0" smtClean="0"/>
              <a:t>5. Поддерживала взаимосвязь с воспитателями, которые также применяли с детьми упражнения в своей практике.</a:t>
            </a:r>
          </a:p>
          <a:p>
            <a:r>
              <a:rPr lang="ru-RU" dirty="0" smtClean="0"/>
              <a:t>6. Вовлекла родителей (качественное выполнение упражнений с ребенком дома по рекомендациям).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4A8E-0DCC-48E9-98DC-83F0EE68D6A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Несколько лет назад поймала себя на мысли, что работа, которую я провожу с детьми на логопедических занятиях, не всегда решает их проблемы. Иду по программе, а к цели приближаюсь медленно. </a:t>
            </a:r>
          </a:p>
          <a:p>
            <a:r>
              <a:rPr lang="ru-RU" b="0" dirty="0" smtClean="0"/>
              <a:t>Осваивая нейропсихологический подход, перестала смотреть только на симптомы. Начинаю глубже понимать причины трудностей,</a:t>
            </a:r>
            <a:r>
              <a:rPr lang="ru-RU" b="0" i="1" dirty="0" smtClean="0"/>
              <a:t> появляется системное видение механизма </a:t>
            </a:r>
            <a:r>
              <a:rPr lang="ru-RU" b="0" i="1" dirty="0" err="1" smtClean="0"/>
              <a:t>нарушений,Пришло</a:t>
            </a:r>
            <a:r>
              <a:rPr lang="ru-RU" b="0" i="1" dirty="0" smtClean="0"/>
              <a:t> понимание необходимости использования нейропсихологических приёмов на коррекционных занятиях.</a:t>
            </a:r>
            <a:r>
              <a:rPr lang="ru-RU" b="0" dirty="0" smtClean="0"/>
              <a:t> </a:t>
            </a:r>
          </a:p>
          <a:p>
            <a:r>
              <a:rPr lang="ru-RU" b="0" i="1" dirty="0" smtClean="0"/>
              <a:t>Дополнительный плюс в том, что от владения эффективными инструментами появляется и профессиональная уверенность в себе».</a:t>
            </a:r>
            <a:endParaRPr lang="ru-RU" b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4A8E-0DCC-48E9-98DC-83F0EE68D6A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понимания функционирования головного мозга </a:t>
            </a:r>
            <a:r>
              <a:rPr lang="ru-RU" dirty="0" smtClean="0"/>
              <a:t>обратилась </a:t>
            </a:r>
            <a:r>
              <a:rPr lang="ru-RU" dirty="0" smtClean="0"/>
              <a:t>к нейропсихологии.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Эта наука создана в нашей стране в середине 20 века, выдающимся  ученым, имеющим огромное мировое признание, Александром Романовичем </a:t>
            </a:r>
            <a:r>
              <a:rPr lang="ru-RU" dirty="0" err="1" smtClean="0"/>
              <a:t>Лурия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Нейропсихология изучает, какие зоны мозга отвечает за ту или иную психическую функцию. Какие зоны работают когда человек читает или говорит.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4F29-91AD-4CAC-AD3C-F666963EBE0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Речь, как и любая другая ВПФ осуществляется при участии трех основных блоков головного мозга: 1. Энергетический блок. 2. Блок приема, переработки и хранения информации. 3. Блок программирования, регуляции и контроля. Для правильного развития речи и других ВПФ очень важна согласованная работа всех трех блоков, а также согласованная работа левого и правого полушарий. Иначе при недостаточном развитии одного из них у ребенка могут возникать трудности в </a:t>
            </a:r>
            <a:r>
              <a:rPr lang="ru-RU" dirty="0" smtClean="0"/>
              <a:t>обучении.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4F29-91AD-4CAC-AD3C-F666963EBE0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Задержкой психического развития считается замедленный темп развития психики ребенка. Причины ЗПР кроются в нейродинамической недостаточности, особ</a:t>
            </a:r>
          </a:p>
          <a:p>
            <a:endParaRPr lang="ru-RU" dirty="0" smtClean="0"/>
          </a:p>
          <a:p>
            <a:r>
              <a:rPr lang="ru-RU" dirty="0" err="1" smtClean="0"/>
              <a:t>енностях</a:t>
            </a:r>
            <a:r>
              <a:rPr lang="ru-RU" dirty="0" smtClean="0"/>
              <a:t> конституции, хронических соматических заболеваниях, неблагополучии семьи. Следствием становятся следующие дефициты развития</a:t>
            </a:r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недоразвитие речи: задержка формирования, ограниченность словарного запаса, аграмматизмы, затруднения в построении связных высказываний, трудность понимания значения слов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4A8E-0DCC-48E9-98DC-83F0EE68D6A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Наряду с перечисленными недостатками эти дети обладают хорошей базой внутренних ресурсов, которую способен реализовать индивидуальный маршрут развития ребенка с ЗПР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недоразвитие речи: задержка формирования, ограниченность словарного запаса, аграмматизмы, затруднения в построении связных высказываний, трудность понимания значения слов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24A8E-0DCC-48E9-98DC-83F0EE68D6A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мозг представить в виде сосуда, то у наших детей, имеющих органические поражения, этот сосуд с трещинами. Нейропсихология и медицина помогают починить сосуд, а логопед – наполняет его.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4F29-91AD-4CAC-AD3C-F666963EBE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Рассмотрим</a:t>
            </a:r>
            <a:r>
              <a:rPr lang="ru-RU" baseline="0" dirty="0" smtClean="0"/>
              <a:t> </a:t>
            </a:r>
            <a:r>
              <a:rPr lang="ru-RU" dirty="0" smtClean="0"/>
              <a:t>алгоритм компенсации речевых нарушений: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Таким образом, запускается речевой механизм. Данный алгоритм осуществим под воздействием логопедической, нейропсихологической коррекции и медицинского сопровождения. Комплексное коррекционное воздействие ведёт к формированию единого функционирования системы мозга и обеспечивает полноценное развитие личности ребёнка. Использование нейропсихологических методов и приемов способствует преодолению и коррекции имеющихся у детей нарушений: интеллектуальных, речевых, двигательных, поведенческих расстройств и способствует созданию базы для успешного преодоления </a:t>
            </a:r>
            <a:r>
              <a:rPr lang="ru-RU" dirty="0" err="1" smtClean="0"/>
              <a:t>психоречевых</a:t>
            </a:r>
            <a:r>
              <a:rPr lang="ru-RU" dirty="0" smtClean="0"/>
              <a:t> нарушений, даёт возможность логопедам более качественно вести свою работу.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4F29-91AD-4CAC-AD3C-F666963EBE0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Методы нейропсихологии являются необходимыми базовыми упражнениями, которые «включают» мозговую активность человека и способствуют повышению эффективности и оптимизации всех видов коррекционных занятий с ребёнком.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Направления: …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Хотелось бы поделиться некоторыми нейропсихологическими играми и упражнениями, наиболее интересными, на мой взгляд, которые использую на индивидуальных и подгрупповых занятиях с детьми с ОВЗ.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4F29-91AD-4CAC-AD3C-F666963EBE0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thumbs.dreamstime.com/b/%D0%BB%D0%B5%D0%B2%D0%B0%D1%8F-%D1%81%D1%82%D0%BE%D1%80%D0%BE%D0%BD%D0%B0-%D0%B8-%D0%BF%D1%80%D0%B0%D0%B2%D0%BE%D0%B5-%D0%BF%D0%BE%D0%BB%D1%83%D1%88%D0%B0%D1%80%D0%B8%D0%B5-%D1%87%D0%B5%D0%BB%D0%BE%D0%B2%D0%B5%D1%87%D0%B5%D1%81%D0%BA%D0%BE%D0%B3%D0%BE-%D0%BC%D0%BE%D0%B7%D0%B3%D0%B0-114038206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1571604" y="500042"/>
            <a:ext cx="5929354" cy="59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214554"/>
            <a:ext cx="7572428" cy="28575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Использование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нейропсихологических приёмов  </a:t>
            </a: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в </a:t>
            </a:r>
            <a:r>
              <a:rPr lang="ru-RU" sz="3600" b="1" dirty="0" smtClean="0">
                <a:solidFill>
                  <a:srgbClr val="7030A0"/>
                </a:solidFill>
              </a:rPr>
              <a:t>коррекционной работе                         </a:t>
            </a:r>
            <a:r>
              <a:rPr lang="ru-RU" sz="3600" b="1" dirty="0" smtClean="0">
                <a:solidFill>
                  <a:srgbClr val="7030A0"/>
                </a:solidFill>
              </a:rPr>
              <a:t>   с </a:t>
            </a:r>
            <a:r>
              <a:rPr lang="ru-RU" sz="3600" b="1" dirty="0" smtClean="0">
                <a:solidFill>
                  <a:srgbClr val="7030A0"/>
                </a:solidFill>
              </a:rPr>
              <a:t>дошкольниками с ЗПР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7166"/>
            <a:ext cx="6858048" cy="107157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МО город Алапаевск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МБДОУ «Детский сад № 42 комбинированного вида»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43042" y="285728"/>
            <a:ext cx="6557986" cy="566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928794" y="5429264"/>
            <a:ext cx="6557986" cy="566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572000" y="5572140"/>
            <a:ext cx="4071966" cy="1071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Учитель-логопед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err="1" smtClean="0">
                <a:solidFill>
                  <a:srgbClr val="0033CC"/>
                </a:solidFill>
              </a:rPr>
              <a:t>Стышнова</a:t>
            </a:r>
            <a:r>
              <a:rPr lang="ru-RU" sz="3200" dirty="0" smtClean="0">
                <a:solidFill>
                  <a:srgbClr val="0033CC"/>
                </a:solidFill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Светлана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Сергеевна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Активизация психомоторной сферы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357298"/>
            <a:ext cx="3981859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Прыжки на месте</a:t>
            </a:r>
          </a:p>
          <a:p>
            <a:pPr algn="ctr"/>
            <a:endParaRPr lang="ru-RU" sz="2400" b="1" dirty="0" smtClean="0">
              <a:solidFill>
                <a:srgbClr val="CC0099"/>
              </a:solidFill>
            </a:endParaRPr>
          </a:p>
          <a:p>
            <a:r>
              <a:rPr lang="ru-RU" sz="2200" dirty="0" smtClean="0">
                <a:solidFill>
                  <a:srgbClr val="0033CC"/>
                </a:solidFill>
              </a:rPr>
              <a:t>Выполнять с одновременными </a:t>
            </a:r>
          </a:p>
          <a:p>
            <a:r>
              <a:rPr lang="ru-RU" sz="2200" dirty="0" smtClean="0">
                <a:solidFill>
                  <a:srgbClr val="0033CC"/>
                </a:solidFill>
              </a:rPr>
              <a:t>движениями руками и ногами:</a:t>
            </a:r>
          </a:p>
          <a:p>
            <a:endParaRPr lang="ru-RU" sz="12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33CC"/>
                </a:solidFill>
              </a:rPr>
              <a:t> ноги вместе – руки врозь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33CC"/>
                </a:solidFill>
              </a:rPr>
              <a:t> ноги врозь – руки вместе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33CC"/>
                </a:solidFill>
              </a:rPr>
              <a:t> ноги вместе – руки вместе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33CC"/>
                </a:solidFill>
              </a:rPr>
              <a:t> ноги врозь – руки врозь</a:t>
            </a:r>
            <a:endParaRPr lang="ru-RU" sz="22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1357298"/>
            <a:ext cx="4071966" cy="4924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CC"/>
                </a:solidFill>
              </a:rPr>
              <a:t>Перекрёстные прыжки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9900CC"/>
                </a:solidFill>
              </a:rPr>
              <a:t>  </a:t>
            </a:r>
            <a:r>
              <a:rPr lang="ru-RU" sz="2200" dirty="0" smtClean="0">
                <a:solidFill>
                  <a:srgbClr val="9900CC"/>
                </a:solidFill>
              </a:rPr>
              <a:t>подпрыгнуть, скрестить в воздухе ноги и в таком положении приземлиться</a:t>
            </a:r>
          </a:p>
          <a:p>
            <a:pPr algn="just"/>
            <a:endParaRPr lang="ru-RU" sz="2200" dirty="0" smtClean="0">
              <a:solidFill>
                <a:srgbClr val="9900CC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9900CC"/>
                </a:solidFill>
              </a:rPr>
              <a:t>  подпрыгнуть второй раз, вернуть ноги в исходное положение и снова приземлиться</a:t>
            </a:r>
          </a:p>
          <a:p>
            <a:pPr algn="just"/>
            <a:endParaRPr lang="ru-RU" sz="2200" dirty="0" smtClean="0">
              <a:solidFill>
                <a:srgbClr val="9900CC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9900CC"/>
                </a:solidFill>
              </a:rPr>
              <a:t>  за один прыжок скрестить ноги и вернуть их в прежнее положение</a:t>
            </a:r>
            <a:endParaRPr lang="ru-RU" sz="2200" dirty="0">
              <a:solidFill>
                <a:srgbClr val="9900CC"/>
              </a:solidFill>
            </a:endParaRPr>
          </a:p>
        </p:txBody>
      </p:sp>
      <p:pic>
        <p:nvPicPr>
          <p:cNvPr id="68610" name="Picture 2" descr="Картинки по запросу &quot;нотки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143512"/>
            <a:ext cx="4071938" cy="15382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20" y="4572008"/>
            <a:ext cx="427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Прыгайте под музыку!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Положение тела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071942"/>
            <a:ext cx="2517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Движения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4929198"/>
            <a:ext cx="150019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Одной рукой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4929198"/>
            <a:ext cx="171451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Двумя руками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5500702"/>
            <a:ext cx="169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90099"/>
                </a:solidFill>
              </a:rPr>
              <a:t>Ведущей рукой</a:t>
            </a:r>
            <a:endParaRPr lang="ru-RU" dirty="0">
              <a:solidFill>
                <a:srgbClr val="99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5857892"/>
            <a:ext cx="199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90099"/>
                </a:solidFill>
              </a:rPr>
              <a:t>Не ведущей рукой</a:t>
            </a:r>
            <a:endParaRPr lang="ru-RU" dirty="0">
              <a:solidFill>
                <a:srgbClr val="99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5429264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90099"/>
                </a:solidFill>
              </a:rPr>
              <a:t>Однонаправленные</a:t>
            </a:r>
            <a:endParaRPr lang="ru-RU" dirty="0">
              <a:solidFill>
                <a:srgbClr val="99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5857892"/>
            <a:ext cx="220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90099"/>
                </a:solidFill>
              </a:rPr>
              <a:t>Разнонаправленные</a:t>
            </a:r>
            <a:endParaRPr lang="ru-RU" dirty="0">
              <a:solidFill>
                <a:srgbClr val="990099"/>
              </a:solidFill>
            </a:endParaRPr>
          </a:p>
        </p:txBody>
      </p:sp>
      <p:pic>
        <p:nvPicPr>
          <p:cNvPr id="12" name="42 игры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407975" y="1735505"/>
            <a:ext cx="2344756" cy="130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42 Колпачки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000760" y="2071678"/>
            <a:ext cx="2501889" cy="1389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000100" y="3571876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</a:rPr>
              <a:t>Горизонтальное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3643314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</a:rPr>
              <a:t>Вертикальное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3571876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</a:rPr>
              <a:t>Положение «сидя»</a:t>
            </a:r>
          </a:p>
        </p:txBody>
      </p:sp>
      <p:pic>
        <p:nvPicPr>
          <p:cNvPr id="22530" name="Picture 2" descr="Снежный ангел на снегу - 63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785926"/>
            <a:ext cx="2151975" cy="178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5286380" y="2357430"/>
            <a:ext cx="3429024" cy="3786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0034" y="4286256"/>
            <a:ext cx="4214842" cy="1785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0034" y="1714488"/>
            <a:ext cx="1928826" cy="1785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86050" y="1714488"/>
            <a:ext cx="1928826" cy="1785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33CC"/>
                </a:solidFill>
              </a:rPr>
              <a:t>Правило ведущей руки  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2050" name="Picture 2" descr="C:\Users\Lenovo\Desktop\1639287577_30-papik-pro-p-klipart-ladoshka-30.png"/>
          <p:cNvPicPr>
            <a:picLocks noChangeAspect="1" noChangeArrowheads="1"/>
          </p:cNvPicPr>
          <p:nvPr/>
        </p:nvPicPr>
        <p:blipFill>
          <a:blip r:embed="rId2"/>
          <a:srcRect l="51724"/>
          <a:stretch>
            <a:fillRect/>
          </a:stretch>
        </p:blipFill>
        <p:spPr bwMode="auto">
          <a:xfrm flipH="1">
            <a:off x="857224" y="1928802"/>
            <a:ext cx="1285884" cy="133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Lenovo\Desktop\1639287577_30-papik-pro-p-klipart-ladoshka-3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48276"/>
          <a:stretch>
            <a:fillRect/>
          </a:stretch>
        </p:blipFill>
        <p:spPr bwMode="auto">
          <a:xfrm rot="19430717" flipH="1">
            <a:off x="1122862" y="4568383"/>
            <a:ext cx="1399461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Lenovo\Desktop\1639287577_30-papik-pro-p-klipart-ladoshka-30.png"/>
          <p:cNvPicPr>
            <a:picLocks noChangeAspect="1" noChangeArrowheads="1"/>
          </p:cNvPicPr>
          <p:nvPr/>
        </p:nvPicPr>
        <p:blipFill>
          <a:blip r:embed="rId2"/>
          <a:srcRect l="51724"/>
          <a:stretch>
            <a:fillRect/>
          </a:stretch>
        </p:blipFill>
        <p:spPr bwMode="auto">
          <a:xfrm rot="1572802" flipH="1">
            <a:off x="2729296" y="4572977"/>
            <a:ext cx="1285884" cy="133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C:\Users\Lenovo\Desktop\1639287577_30-papik-pro-p-klipart-ladoshka-30.png"/>
          <p:cNvPicPr>
            <a:picLocks noChangeAspect="1" noChangeArrowheads="1"/>
          </p:cNvPicPr>
          <p:nvPr/>
        </p:nvPicPr>
        <p:blipFill>
          <a:blip r:embed="rId2"/>
          <a:srcRect l="51724"/>
          <a:stretch>
            <a:fillRect/>
          </a:stretch>
        </p:blipFill>
        <p:spPr bwMode="auto">
          <a:xfrm rot="845499" flipH="1">
            <a:off x="7215206" y="4572008"/>
            <a:ext cx="1285884" cy="133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Lenovo\Desktop\1639287577_30-papik-pro-p-klipart-ladoshka-3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48276"/>
          <a:stretch>
            <a:fillRect/>
          </a:stretch>
        </p:blipFill>
        <p:spPr bwMode="auto">
          <a:xfrm flipH="1">
            <a:off x="3000364" y="1928802"/>
            <a:ext cx="1399461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C:\Users\Lenovo\Desktop\1639287577_30-papik-pro-p-klipart-ladoshka-3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48276"/>
          <a:stretch>
            <a:fillRect/>
          </a:stretch>
        </p:blipFill>
        <p:spPr bwMode="auto">
          <a:xfrm rot="19896468" flipH="1">
            <a:off x="5643570" y="4572008"/>
            <a:ext cx="1399461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C:\Users\Lenovo\Desktop\1639287577_30-papik-pro-p-klipart-ladoshka-3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48276"/>
          <a:stretch>
            <a:fillRect/>
          </a:stretch>
        </p:blipFill>
        <p:spPr bwMode="auto">
          <a:xfrm flipH="1">
            <a:off x="7143768" y="2714620"/>
            <a:ext cx="1399461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C:\Users\Lenovo\Desktop\1639287577_30-papik-pro-p-klipart-ladoshka-30.png"/>
          <p:cNvPicPr>
            <a:picLocks noChangeAspect="1" noChangeArrowheads="1"/>
          </p:cNvPicPr>
          <p:nvPr/>
        </p:nvPicPr>
        <p:blipFill>
          <a:blip r:embed="rId2"/>
          <a:srcRect l="51724"/>
          <a:stretch>
            <a:fillRect/>
          </a:stretch>
        </p:blipFill>
        <p:spPr bwMode="auto">
          <a:xfrm flipH="1">
            <a:off x="5572132" y="2714620"/>
            <a:ext cx="1285884" cy="13362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Прямая со стрелкой 19"/>
          <p:cNvCxnSpPr/>
          <p:nvPr/>
        </p:nvCxnSpPr>
        <p:spPr>
          <a:xfrm rot="10800000">
            <a:off x="6643702" y="4071942"/>
            <a:ext cx="714380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6715140" y="4000504"/>
            <a:ext cx="642942" cy="6429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715140" y="142852"/>
            <a:ext cx="1785950" cy="171451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7158" y="150017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32" name="Овал 31"/>
          <p:cNvSpPr/>
          <p:nvPr/>
        </p:nvSpPr>
        <p:spPr>
          <a:xfrm>
            <a:off x="2643174" y="150017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33" name="Овал 32"/>
          <p:cNvSpPr/>
          <p:nvPr/>
        </p:nvSpPr>
        <p:spPr>
          <a:xfrm>
            <a:off x="357158" y="414338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34" name="Овал 33"/>
          <p:cNvSpPr/>
          <p:nvPr/>
        </p:nvSpPr>
        <p:spPr>
          <a:xfrm>
            <a:off x="5214942" y="221455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  <p:pic>
        <p:nvPicPr>
          <p:cNvPr id="24" name="Picture 2" descr="C:\Users\Lenovo\Desktop\1639287577_30-papik-pro-p-klipart-ladoshka-30.png"/>
          <p:cNvPicPr>
            <a:picLocks noChangeAspect="1" noChangeArrowheads="1"/>
          </p:cNvPicPr>
          <p:nvPr/>
        </p:nvPicPr>
        <p:blipFill>
          <a:blip r:embed="rId3" cstate="print"/>
          <a:srcRect l="51724"/>
          <a:stretch>
            <a:fillRect/>
          </a:stretch>
        </p:blipFill>
        <p:spPr bwMode="auto">
          <a:xfrm rot="1846794" flipH="1">
            <a:off x="7643028" y="572062"/>
            <a:ext cx="797769" cy="82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 descr="C:\Users\Lenovo\Desktop\1639287577_30-papik-pro-p-klipart-ladoshka-3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48276"/>
          <a:stretch>
            <a:fillRect/>
          </a:stretch>
        </p:blipFill>
        <p:spPr bwMode="auto">
          <a:xfrm rot="19430717" flipH="1">
            <a:off x="6826957" y="625925"/>
            <a:ext cx="808249" cy="78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Лабиринт "</a:t>
            </a:r>
            <a:r>
              <a:rPr lang="ru-RU" b="1" dirty="0" err="1" smtClean="0">
                <a:solidFill>
                  <a:srgbClr val="0033CC"/>
                </a:solidFill>
              </a:rPr>
              <a:t>Полушарные</a:t>
            </a:r>
            <a:r>
              <a:rPr lang="ru-RU" b="1" dirty="0" smtClean="0">
                <a:solidFill>
                  <a:srgbClr val="0033CC"/>
                </a:solidFill>
              </a:rPr>
              <a:t> доски" 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311" t="20401" r="3617" b="16884"/>
          <a:stretch>
            <a:fillRect/>
          </a:stretch>
        </p:blipFill>
        <p:spPr bwMode="auto">
          <a:xfrm>
            <a:off x="6858016" y="3000372"/>
            <a:ext cx="2000264" cy="100013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7216" t="22449" r="3790" b="16618"/>
          <a:stretch>
            <a:fillRect/>
          </a:stretch>
        </p:blipFill>
        <p:spPr bwMode="auto">
          <a:xfrm>
            <a:off x="6858016" y="4214818"/>
            <a:ext cx="2000264" cy="102716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7106" t="21319" r="3176" b="19462"/>
          <a:stretch>
            <a:fillRect/>
          </a:stretch>
        </p:blipFill>
        <p:spPr bwMode="auto">
          <a:xfrm>
            <a:off x="6929454" y="5500702"/>
            <a:ext cx="1947399" cy="96405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 l="1397" t="18628" r="6393" b="18036"/>
          <a:stretch>
            <a:fillRect/>
          </a:stretch>
        </p:blipFill>
        <p:spPr bwMode="auto">
          <a:xfrm>
            <a:off x="6786578" y="1714488"/>
            <a:ext cx="2071702" cy="106724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Прописи для рисования двумя руками купить"/>
          <p:cNvPicPr>
            <a:picLocks noChangeAspect="1" noChangeArrowheads="1"/>
          </p:cNvPicPr>
          <p:nvPr/>
        </p:nvPicPr>
        <p:blipFill>
          <a:blip r:embed="rId7"/>
          <a:srcRect t="10714" b="14285"/>
          <a:stretch>
            <a:fillRect/>
          </a:stretch>
        </p:blipFill>
        <p:spPr bwMode="auto">
          <a:xfrm>
            <a:off x="428596" y="4286256"/>
            <a:ext cx="2071702" cy="207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1472" y="1643050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Варианты использования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  проходить лабиринт одной рукой - сначала «удобной», 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затем «неудобной»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  проходить </a:t>
            </a:r>
            <a:r>
              <a:rPr lang="ru-RU" dirty="0" smtClean="0">
                <a:solidFill>
                  <a:srgbClr val="7030A0"/>
                </a:solidFill>
              </a:rPr>
              <a:t> лабиринт  </a:t>
            </a:r>
            <a:r>
              <a:rPr lang="ru-RU" dirty="0" smtClean="0">
                <a:solidFill>
                  <a:srgbClr val="7030A0"/>
                </a:solidFill>
              </a:rPr>
              <a:t>одновременно </a:t>
            </a:r>
            <a:r>
              <a:rPr lang="ru-RU" dirty="0" smtClean="0">
                <a:solidFill>
                  <a:srgbClr val="7030A0"/>
                </a:solidFill>
              </a:rPr>
              <a:t>двумя  руками  </a:t>
            </a:r>
            <a:r>
              <a:rPr lang="ru-RU" dirty="0" smtClean="0">
                <a:solidFill>
                  <a:srgbClr val="7030A0"/>
                </a:solidFill>
              </a:rPr>
              <a:t>в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одном направлении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  проходить </a:t>
            </a:r>
            <a:r>
              <a:rPr lang="ru-RU" dirty="0" smtClean="0">
                <a:solidFill>
                  <a:srgbClr val="7030A0"/>
                </a:solidFill>
              </a:rPr>
              <a:t> лабиринт  одновременно  двумя  </a:t>
            </a:r>
            <a:r>
              <a:rPr lang="ru-RU" dirty="0" smtClean="0">
                <a:solidFill>
                  <a:srgbClr val="7030A0"/>
                </a:solidFill>
              </a:rPr>
              <a:t>руками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зеркально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4000504"/>
            <a:ext cx="3786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990099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990099"/>
                </a:solidFill>
              </a:rPr>
              <a:t>  можно положить под вкладыши лист бумаги и обводить лабиринт карандашом или ручкой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990099"/>
                </a:solidFill>
              </a:rPr>
              <a:t>  можно использовать два разных вкладыша и тогда одна рука будет "рисовать" спираль, а другая - квадрат</a:t>
            </a:r>
            <a:br>
              <a:rPr lang="ru-RU" dirty="0" smtClean="0">
                <a:solidFill>
                  <a:srgbClr val="990099"/>
                </a:solidFill>
              </a:rPr>
            </a:br>
            <a:endParaRPr lang="ru-RU" dirty="0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Упражнения на развитие межполушарного взаимодействия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4" name="42 разное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14348" y="1785926"/>
            <a:ext cx="266701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2 Буква Ы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9322" y="1785926"/>
            <a:ext cx="2628901" cy="197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l="18450" r="25460"/>
          <a:stretch>
            <a:fillRect/>
          </a:stretch>
        </p:blipFill>
        <p:spPr bwMode="auto">
          <a:xfrm>
            <a:off x="5786446" y="4286256"/>
            <a:ext cx="2571768" cy="2063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357694"/>
            <a:ext cx="4445031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 l="31305" t="8696" r="27609"/>
          <a:stretch>
            <a:fillRect/>
          </a:stretch>
        </p:blipFill>
        <p:spPr bwMode="auto">
          <a:xfrm>
            <a:off x="3714744" y="1857364"/>
            <a:ext cx="2000264" cy="2000232"/>
          </a:xfrm>
          <a:prstGeom prst="ellipse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Результаты работы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8072494" cy="497207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Дети </a:t>
            </a:r>
            <a:r>
              <a:rPr lang="ru-RU" b="1" dirty="0" smtClean="0">
                <a:solidFill>
                  <a:srgbClr val="002060"/>
                </a:solidFill>
              </a:rPr>
              <a:t>включаются в деятельность более активно, они начали лучше воспринимать информацию.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У </a:t>
            </a:r>
            <a:r>
              <a:rPr lang="ru-RU" b="1" dirty="0" smtClean="0">
                <a:solidFill>
                  <a:srgbClr val="002060"/>
                </a:solidFill>
              </a:rPr>
              <a:t>детей стало преобладать произвольное внимание над непроизвольным.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Качество </a:t>
            </a:r>
            <a:r>
              <a:rPr lang="ru-RU" b="1" dirty="0" smtClean="0">
                <a:solidFill>
                  <a:srgbClr val="002060"/>
                </a:solidFill>
              </a:rPr>
              <a:t>двигательных навыков стало значительно выше, трудности переключения с одного вида движения на другое заметно сократились.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</a:rPr>
              <a:t>режимных моментах и при выполнении какого-либо задания дети начали удерживать алгоритм последовательности действий.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 smtClean="0">
                <a:solidFill>
                  <a:srgbClr val="002060"/>
                </a:solidFill>
              </a:rPr>
              <a:t>занятиях </a:t>
            </a:r>
            <a:r>
              <a:rPr lang="ru-RU" b="1" dirty="0" smtClean="0">
                <a:solidFill>
                  <a:srgbClr val="002060"/>
                </a:solidFill>
              </a:rPr>
              <a:t>детям удаётся </a:t>
            </a:r>
            <a:r>
              <a:rPr lang="ru-RU" b="1" dirty="0" smtClean="0">
                <a:solidFill>
                  <a:srgbClr val="002060"/>
                </a:solidFill>
              </a:rPr>
              <a:t>доводить начатое дело до конца, получая результат своей работы.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Уровень</a:t>
            </a:r>
            <a:r>
              <a:rPr lang="ru-RU" b="1" dirty="0" smtClean="0">
                <a:solidFill>
                  <a:srgbClr val="002060"/>
                </a:solidFill>
              </a:rPr>
              <a:t> развития коммуникации и речевой деятельности возрос.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Выполнение </a:t>
            </a:r>
            <a:r>
              <a:rPr lang="ru-RU" b="1" dirty="0" smtClean="0">
                <a:solidFill>
                  <a:srgbClr val="002060"/>
                </a:solidFill>
              </a:rPr>
              <a:t>упражнений доставляет детям удовольствие, заряжает их энергией и позитивом, повысилась работоспособность.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Улучшилась </a:t>
            </a:r>
            <a:r>
              <a:rPr lang="ru-RU" b="1" dirty="0" smtClean="0">
                <a:solidFill>
                  <a:srgbClr val="002060"/>
                </a:solidFill>
              </a:rPr>
              <a:t>внешняя социализация и коммуникация </a:t>
            </a:r>
            <a:r>
              <a:rPr lang="ru-RU" b="1" dirty="0" smtClean="0">
                <a:solidFill>
                  <a:srgbClr val="002060"/>
                </a:solidFill>
              </a:rPr>
              <a:t>детей, </a:t>
            </a:r>
            <a:r>
              <a:rPr lang="ru-RU" b="1" dirty="0" smtClean="0">
                <a:solidFill>
                  <a:srgbClr val="002060"/>
                </a:solidFill>
              </a:rPr>
              <a:t>повысилась их самооценка.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Повысилась </a:t>
            </a:r>
            <a:r>
              <a:rPr lang="ru-RU" b="1" dirty="0" smtClean="0">
                <a:solidFill>
                  <a:srgbClr val="002060"/>
                </a:solidFill>
              </a:rPr>
              <a:t>мотивация родителей для участия в образовательной деятельности ДОУ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785786" y="1500174"/>
            <a:ext cx="285752" cy="285752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785786" y="2071678"/>
            <a:ext cx="285752" cy="285752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785786" y="2428868"/>
            <a:ext cx="285752" cy="28575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785786" y="3000372"/>
            <a:ext cx="285752" cy="285752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785786" y="3643314"/>
            <a:ext cx="285752" cy="285752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785786" y="4214818"/>
            <a:ext cx="285752" cy="285752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785786" y="4572008"/>
            <a:ext cx="285752" cy="285752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785786" y="5143512"/>
            <a:ext cx="285752" cy="285752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785786" y="5786454"/>
            <a:ext cx="285752" cy="285752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Тетради для формирования межполушарных связей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Татьяна Трясорукова - Развитие межполушарного взаимодействия у детей. Рабочая тетрадь обложка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1642007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Татьяна Трясорукова - Развитие межполушарного взаимодействия у детей. Прописи обложка книг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3418" y="4286256"/>
            <a:ext cx="1516616" cy="221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Татьяна Трясорукова - Развитие межполушарного взаимодействия у детей. Раскраска с заданиями обложка книг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500174"/>
            <a:ext cx="1695083" cy="241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6" name="Picture 8" descr="Картинки по запросу &quot;Трясорукова книги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500174"/>
            <a:ext cx="1666887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8" name="Picture 10" descr="Картинки по запросу &quot;Трясорукова книги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4143380"/>
            <a:ext cx="1665035" cy="240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300" name="Picture 12" descr="https://img-gorod.ru/27/808/2780874_detai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4071942"/>
            <a:ext cx="1693267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302" name="Picture 14" descr="Картинки по запросу &quot;Трясорукова книги&quot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4286256"/>
            <a:ext cx="1576195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Лексическая тема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b="1" dirty="0" smtClean="0">
                <a:solidFill>
                  <a:srgbClr val="0033CC"/>
                </a:solidFill>
              </a:rPr>
              <a:t>Армия на страже Родины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37" r="17882" b="9640"/>
          <a:stretch>
            <a:fillRect/>
          </a:stretch>
        </p:blipFill>
        <p:spPr bwMode="auto">
          <a:xfrm>
            <a:off x="642910" y="1714488"/>
            <a:ext cx="7878570" cy="450059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57826"/>
            <a:ext cx="8229600" cy="811187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0033CC"/>
                </a:solidFill>
              </a:rPr>
              <a:t>Развивайте новые способности!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2" descr="C:\Users\Lenovo\Desktop\2019-2020 ГМК семинар\images (7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000240"/>
            <a:ext cx="2714629" cy="2714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7858180" cy="1584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Нейропсихология</a:t>
            </a:r>
            <a:r>
              <a:rPr lang="ru-RU" dirty="0" smtClean="0">
                <a:solidFill>
                  <a:srgbClr val="002060"/>
                </a:solidFill>
              </a:rPr>
              <a:t> – наука                                    о формировании мозговой организации психических процессов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3568" y="2708920"/>
            <a:ext cx="7848872" cy="3744416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                         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                              Александр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                              Романович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                               </a:t>
            </a:r>
            <a:r>
              <a:rPr lang="ru-RU" sz="2800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Лурия</a:t>
            </a:r>
            <a:endParaRPr lang="ru-RU" sz="2800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800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                                   1902 - 1977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ru-RU" sz="2800" i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86018" name="Picture 2" descr="http://psychojournal.ru/uploads/posts/2015-12/1450860703_alexander-luria.jpg"/>
          <p:cNvPicPr>
            <a:picLocks noChangeAspect="1" noChangeArrowheads="1"/>
          </p:cNvPicPr>
          <p:nvPr/>
        </p:nvPicPr>
        <p:blipFill>
          <a:blip r:embed="rId3" cstate="print"/>
          <a:srcRect l="5330" t="10152" r="61167" b="9898"/>
          <a:stretch>
            <a:fillRect/>
          </a:stretch>
        </p:blipFill>
        <p:spPr bwMode="auto">
          <a:xfrm>
            <a:off x="1043608" y="2996952"/>
            <a:ext cx="2232248" cy="319617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Единство мозга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83970" name="Picture 2" descr="https://fsd.multiurok.ru/html/2020/05/09/s_5eb7094d7ea6b/1446737_1.png"/>
          <p:cNvPicPr>
            <a:picLocks noChangeAspect="1" noChangeArrowheads="1"/>
          </p:cNvPicPr>
          <p:nvPr/>
        </p:nvPicPr>
        <p:blipFill>
          <a:blip r:embed="rId3" cstate="print"/>
          <a:srcRect l="41737" t="13650" r="3138" b="12851"/>
          <a:stretch>
            <a:fillRect/>
          </a:stretch>
        </p:blipFill>
        <p:spPr bwMode="auto">
          <a:xfrm>
            <a:off x="2357422" y="1857364"/>
            <a:ext cx="4664560" cy="46645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0034" y="1285860"/>
            <a:ext cx="3873279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межполушарная специализация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1285860"/>
            <a:ext cx="4016808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межполушарное взаимодействие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175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Дефициты ребёнка с </a:t>
            </a:r>
            <a:r>
              <a:rPr lang="ru-RU" b="1" dirty="0" smtClean="0">
                <a:solidFill>
                  <a:srgbClr val="0033CC"/>
                </a:solidFill>
              </a:rPr>
              <a:t>ЗПР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71546"/>
            <a:ext cx="7929618" cy="55721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незрелость ЦНС: слабость процессов торможения и возбуждения, отставание в формировании систем межанализаторных связей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истощаемость психических функций 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отставание в развитии психомоторных функций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низкая интеллектуальная продуктивность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недостаточный объем, обобщенность, предметность и целостность восприятия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низкая прочность запоминания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неумение применять дополнительные средства </a:t>
            </a:r>
            <a:r>
              <a:rPr lang="ru-RU" b="1" dirty="0" smtClean="0">
                <a:solidFill>
                  <a:srgbClr val="002060"/>
                </a:solidFill>
              </a:rPr>
              <a:t>запоминания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эмоциональная </a:t>
            </a:r>
            <a:r>
              <a:rPr lang="ru-RU" b="1" dirty="0" smtClean="0">
                <a:solidFill>
                  <a:srgbClr val="002060"/>
                </a:solidFill>
              </a:rPr>
              <a:t>неустойчивость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низкий уровень произвольности познавательных процессов и поведения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недоразвитие речи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инертность мыслительной </a:t>
            </a:r>
            <a:r>
              <a:rPr lang="ru-RU" b="1" dirty="0" smtClean="0">
                <a:solidFill>
                  <a:srgbClr val="002060"/>
                </a:solidFill>
              </a:rPr>
              <a:t>деятельности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длительный </a:t>
            </a:r>
            <a:r>
              <a:rPr lang="ru-RU" b="1" dirty="0" smtClean="0">
                <a:solidFill>
                  <a:srgbClr val="002060"/>
                </a:solidFill>
              </a:rPr>
              <a:t>период приема и переработки </a:t>
            </a:r>
            <a:r>
              <a:rPr lang="ru-RU" b="1" dirty="0" smtClean="0">
                <a:solidFill>
                  <a:srgbClr val="002060"/>
                </a:solidFill>
              </a:rPr>
              <a:t>информации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нарушения </a:t>
            </a:r>
            <a:r>
              <a:rPr lang="ru-RU" b="1" dirty="0" smtClean="0">
                <a:solidFill>
                  <a:srgbClr val="002060"/>
                </a:solidFill>
              </a:rPr>
              <a:t>пространственной </a:t>
            </a:r>
            <a:r>
              <a:rPr lang="ru-RU" b="1" dirty="0" smtClean="0">
                <a:solidFill>
                  <a:srgbClr val="002060"/>
                </a:solidFill>
              </a:rPr>
              <a:t>ориентировки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стремление избегать трудности</a:t>
            </a:r>
          </a:p>
          <a:p>
            <a:pPr lvl="0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отсутствие самоконтроля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571472" y="1214422"/>
            <a:ext cx="428628" cy="1428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571472" y="1785926"/>
            <a:ext cx="428628" cy="1428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571472" y="2143116"/>
            <a:ext cx="428628" cy="1428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571472" y="2428868"/>
            <a:ext cx="428628" cy="1428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571472" y="2786058"/>
            <a:ext cx="428628" cy="1428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571472" y="3357562"/>
            <a:ext cx="428628" cy="1428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571472" y="3714752"/>
            <a:ext cx="428628" cy="1428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571472" y="4071942"/>
            <a:ext cx="428628" cy="1428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>
            <a:off x="571472" y="4357694"/>
            <a:ext cx="428628" cy="1428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571472" y="4714884"/>
            <a:ext cx="428628" cy="1428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>
            <a:off x="571472" y="5000636"/>
            <a:ext cx="428628" cy="1428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571472" y="5357826"/>
            <a:ext cx="428628" cy="1428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571472" y="5715016"/>
            <a:ext cx="428628" cy="1428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571472" y="6000768"/>
            <a:ext cx="428628" cy="1428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>
            <a:off x="571472" y="6357958"/>
            <a:ext cx="428628" cy="14287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Ресурсы ребёнка с ЗПР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00174"/>
            <a:ext cx="7758138" cy="5214974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способность пользоваться оказанной </a:t>
            </a:r>
            <a:r>
              <a:rPr lang="ru-RU" b="1" dirty="0" smtClean="0">
                <a:solidFill>
                  <a:srgbClr val="002060"/>
                </a:solidFill>
              </a:rPr>
              <a:t>помощью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способность осмысленно воспринимать сюжет услышанного литературного </a:t>
            </a:r>
            <a:r>
              <a:rPr lang="ru-RU" b="1" dirty="0" smtClean="0">
                <a:solidFill>
                  <a:srgbClr val="002060"/>
                </a:solidFill>
              </a:rPr>
              <a:t>произведения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способность понимать условие </a:t>
            </a:r>
            <a:r>
              <a:rPr lang="ru-RU" b="1" dirty="0" smtClean="0">
                <a:solidFill>
                  <a:srgbClr val="002060"/>
                </a:solidFill>
              </a:rPr>
              <a:t>простого задания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способность группировать объекты и устанавливать причинно-следственные </a:t>
            </a:r>
            <a:r>
              <a:rPr lang="ru-RU" b="1" dirty="0" smtClean="0">
                <a:solidFill>
                  <a:srgbClr val="002060"/>
                </a:solidFill>
              </a:rPr>
              <a:t>закономерности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способность </a:t>
            </a:r>
            <a:r>
              <a:rPr lang="ru-RU" b="1" dirty="0" smtClean="0">
                <a:solidFill>
                  <a:srgbClr val="002060"/>
                </a:solidFill>
              </a:rPr>
              <a:t>выполнять </a:t>
            </a:r>
            <a:r>
              <a:rPr lang="ru-RU" b="1" dirty="0" smtClean="0">
                <a:solidFill>
                  <a:srgbClr val="002060"/>
                </a:solidFill>
              </a:rPr>
              <a:t>задание, руководствуясь </a:t>
            </a:r>
            <a:r>
              <a:rPr lang="ru-RU" b="1" dirty="0" smtClean="0">
                <a:solidFill>
                  <a:srgbClr val="002060"/>
                </a:solidFill>
              </a:rPr>
              <a:t>образцом </a:t>
            </a:r>
            <a:r>
              <a:rPr lang="ru-RU" b="1" dirty="0" smtClean="0">
                <a:solidFill>
                  <a:srgbClr val="002060"/>
                </a:solidFill>
              </a:rPr>
              <a:t>и </a:t>
            </a:r>
            <a:r>
              <a:rPr lang="ru-RU" b="1" dirty="0" smtClean="0">
                <a:solidFill>
                  <a:srgbClr val="002060"/>
                </a:solidFill>
              </a:rPr>
              <a:t>целью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активность в поисках средств, облегчающих выполнение </a:t>
            </a:r>
            <a:r>
              <a:rPr lang="ru-RU" b="1" dirty="0" smtClean="0">
                <a:solidFill>
                  <a:srgbClr val="002060"/>
                </a:solidFill>
              </a:rPr>
              <a:t>заданий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заинтересованность в </a:t>
            </a:r>
            <a:r>
              <a:rPr lang="ru-RU" b="1" dirty="0" smtClean="0">
                <a:solidFill>
                  <a:srgbClr val="002060"/>
                </a:solidFill>
              </a:rPr>
              <a:t>игре и</a:t>
            </a:r>
            <a:r>
              <a:rPr lang="ru-RU" b="1" dirty="0" smtClean="0">
                <a:solidFill>
                  <a:srgbClr val="002060"/>
                </a:solidFill>
              </a:rPr>
              <a:t> умение </a:t>
            </a:r>
            <a:r>
              <a:rPr lang="ru-RU" b="1" dirty="0" smtClean="0">
                <a:solidFill>
                  <a:srgbClr val="002060"/>
                </a:solidFill>
              </a:rPr>
              <a:t>принять игровую ситуацию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способность проявлять глубокие </a:t>
            </a:r>
            <a:r>
              <a:rPr lang="ru-RU" b="1" dirty="0" smtClean="0">
                <a:solidFill>
                  <a:srgbClr val="002060"/>
                </a:solidFill>
              </a:rPr>
              <a:t>эмоции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интерес к театральному </a:t>
            </a:r>
            <a:r>
              <a:rPr lang="ru-RU" b="1" dirty="0" smtClean="0">
                <a:solidFill>
                  <a:srgbClr val="002060"/>
                </a:solidFill>
              </a:rPr>
              <a:t>и изобразительному </a:t>
            </a:r>
            <a:r>
              <a:rPr lang="ru-RU" b="1" dirty="0" smtClean="0">
                <a:solidFill>
                  <a:srgbClr val="002060"/>
                </a:solidFill>
              </a:rPr>
              <a:t>искусству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стремление к творческому </a:t>
            </a:r>
            <a:r>
              <a:rPr lang="ru-RU" b="1" dirty="0" smtClean="0">
                <a:solidFill>
                  <a:srgbClr val="002060"/>
                </a:solidFill>
              </a:rPr>
              <a:t>самовыражению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любовь к фантазиями и вытеснение ими 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неприятных </a:t>
            </a:r>
            <a:r>
              <a:rPr lang="ru-RU" b="1" dirty="0" smtClean="0">
                <a:solidFill>
                  <a:srgbClr val="002060"/>
                </a:solidFill>
              </a:rPr>
              <a:t>жизненных </a:t>
            </a:r>
            <a:r>
              <a:rPr lang="ru-RU" b="1" dirty="0" smtClean="0">
                <a:solidFill>
                  <a:srgbClr val="002060"/>
                </a:solidFill>
              </a:rPr>
              <a:t>ситуаций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714348" y="1643050"/>
            <a:ext cx="428628" cy="142876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714348" y="2000240"/>
            <a:ext cx="428628" cy="142876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714348" y="2571744"/>
            <a:ext cx="428628" cy="142876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714348" y="2928934"/>
            <a:ext cx="428628" cy="142876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714348" y="3571876"/>
            <a:ext cx="428628" cy="142876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714348" y="3929066"/>
            <a:ext cx="428628" cy="142876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714348" y="4286256"/>
            <a:ext cx="428628" cy="142876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714348" y="4643446"/>
            <a:ext cx="428628" cy="142876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>
            <a:off x="714348" y="5000636"/>
            <a:ext cx="428628" cy="142876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714348" y="5357826"/>
            <a:ext cx="428628" cy="142876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>
            <a:off x="714348" y="5643578"/>
            <a:ext cx="428628" cy="142876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backgroundRemoval t="12656" b="90000" l="313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929198"/>
            <a:ext cx="2000264" cy="159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663300"/>
                </a:solidFill>
              </a:rPr>
              <a:t>нейропсихология + медицина + логопедия</a:t>
            </a:r>
            <a:endParaRPr lang="ru-RU" sz="3400" dirty="0">
              <a:solidFill>
                <a:srgbClr val="663300"/>
              </a:solidFill>
            </a:endParaRPr>
          </a:p>
        </p:txBody>
      </p:sp>
      <p:pic>
        <p:nvPicPr>
          <p:cNvPr id="4" name="Picture 6" descr="http://foodcity-pro.ru/news/images/07052021/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643182"/>
            <a:ext cx="4176464" cy="263813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0660" name="Picture 4" descr="https://images.squarespace-cdn.com/content/v1/5caf95790b77bd13fc5b9654/1572277335809-THBF76ZSE63E6N9BYVSP/ke17ZwdGBToddI8pDm48kOC8kJo6QAaGw0I5174AF2QUqsxRUqqbr1mOJYKfIPR7LoDQ9mXPOjoJoqy81S2I8N_N4V1vUb5AoIIIbLZhVYxCRW4BPu10St3TBAUQYVKcjyqnKz5NqKlJp-SpvGsjtvmzTzRGdis_LTIdyJKjIfSiEY06xZNI0So0lpsswvw1/Local-Table-Illustration-footer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87824" y="0"/>
            <a:ext cx="4424561" cy="276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Алгоритм компенсации </a:t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b="1" dirty="0" smtClean="0">
                <a:solidFill>
                  <a:srgbClr val="0033CC"/>
                </a:solidFill>
              </a:rPr>
              <a:t>речевых нарушений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28800"/>
            <a:ext cx="80855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 </a:t>
            </a:r>
            <a:r>
              <a:rPr lang="ru-RU" b="1" dirty="0" smtClean="0">
                <a:solidFill>
                  <a:srgbClr val="002060"/>
                </a:solidFill>
              </a:rPr>
              <a:t>при нарушении проводящих путей </a:t>
            </a:r>
            <a:r>
              <a:rPr lang="ru-RU" dirty="0" smtClean="0">
                <a:solidFill>
                  <a:srgbClr val="002060"/>
                </a:solidFill>
              </a:rPr>
              <a:t>необходимо формировать обходные пути, расширяя область внешних стимулов,       за счет увеличения сенсорных ощущений (тактильных, вкусовых, мимика, жесты)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 </a:t>
            </a:r>
            <a:r>
              <a:rPr lang="ru-RU" b="1" dirty="0" smtClean="0">
                <a:solidFill>
                  <a:srgbClr val="002060"/>
                </a:solidFill>
              </a:rPr>
              <a:t>при очаговых поражениях (кисты)</a:t>
            </a:r>
            <a:r>
              <a:rPr lang="ru-RU" dirty="0" smtClean="0">
                <a:solidFill>
                  <a:srgbClr val="002060"/>
                </a:solidFill>
              </a:rPr>
              <a:t> используется пластичность детского мозга и формируется компенсаторная область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95536" y="1700808"/>
            <a:ext cx="648072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67544" y="4293096"/>
            <a:ext cx="648072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Коррекционно-развивающаяся работа, имеющая нейропсихологическую направленность</a:t>
            </a:r>
            <a:endParaRPr lang="ru-RU" sz="3600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1772816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827</Words>
  <PresentationFormat>Экран (4:3)</PresentationFormat>
  <Paragraphs>152</Paragraphs>
  <Slides>17</Slides>
  <Notes>12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Использование нейропсихологических приёмов   в коррекционной работе                            с дошкольниками с ЗПР</vt:lpstr>
      <vt:lpstr>Слайд 2</vt:lpstr>
      <vt:lpstr>Слайд 3</vt:lpstr>
      <vt:lpstr>Единство мозга</vt:lpstr>
      <vt:lpstr>Дефициты ребёнка с ЗПР</vt:lpstr>
      <vt:lpstr>Ресурсы ребёнка с ЗПР</vt:lpstr>
      <vt:lpstr>нейропсихология + медицина + логопедия</vt:lpstr>
      <vt:lpstr>Алгоритм компенсации  речевых нарушений</vt:lpstr>
      <vt:lpstr>Коррекционно-развивающаяся работа, имеющая нейропсихологическую направленность</vt:lpstr>
      <vt:lpstr>Активизация психомоторной сферы</vt:lpstr>
      <vt:lpstr>Положение тела</vt:lpstr>
      <vt:lpstr>Правило ведущей руки   </vt:lpstr>
      <vt:lpstr>Лабиринт "Полушарные доски" </vt:lpstr>
      <vt:lpstr>Упражнения на развитие межполушарного взаимодействия</vt:lpstr>
      <vt:lpstr>Результаты работы</vt:lpstr>
      <vt:lpstr>Тетради для формирования межполушарных связей</vt:lpstr>
      <vt:lpstr>Лексическая тема          Армия на страже Родины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26</cp:revision>
  <dcterms:created xsi:type="dcterms:W3CDTF">2023-02-05T17:22:58Z</dcterms:created>
  <dcterms:modified xsi:type="dcterms:W3CDTF">2023-02-08T21:04:32Z</dcterms:modified>
</cp:coreProperties>
</file>